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15"/>
  </p:notesMasterIdLst>
  <p:sldIdLst>
    <p:sldId id="301" r:id="rId2"/>
    <p:sldId id="298" r:id="rId3"/>
    <p:sldId id="256" r:id="rId4"/>
    <p:sldId id="294" r:id="rId5"/>
    <p:sldId id="299" r:id="rId6"/>
    <p:sldId id="302" r:id="rId7"/>
    <p:sldId id="293" r:id="rId8"/>
    <p:sldId id="303" r:id="rId9"/>
    <p:sldId id="304" r:id="rId10"/>
    <p:sldId id="295" r:id="rId11"/>
    <p:sldId id="297" r:id="rId12"/>
    <p:sldId id="296" r:id="rId13"/>
    <p:sldId id="305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Педагоги МБДОУ №32</a:t>
            </a:r>
          </a:p>
        </c:rich>
      </c:tx>
      <c:layout/>
    </c:title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Педагоги МБДОУ №32</c:v>
                </c:pt>
              </c:strCache>
            </c:strRef>
          </c:tx>
          <c:cat>
            <c:strRef>
              <c:f>Лист1!$A$2:$A$5</c:f>
              <c:strCache>
                <c:ptCount val="2"/>
                <c:pt idx="0">
                  <c:v>педагоги </c:v>
                </c:pt>
                <c:pt idx="1">
                  <c:v>молодые педагоги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11</c:v>
                </c:pt>
                <c:pt idx="1">
                  <c:v>3</c:v>
                </c:pt>
              </c:numCache>
            </c:numRef>
          </c:val>
        </c:ser>
        <c:dLbls>
          <c:showCatName val="1"/>
          <c:showPercent val="1"/>
        </c:dLbls>
        <c:firstSliceAng val="0"/>
      </c:pieChart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33235B-2148-4D27-84AF-9EC1CCE85548}" type="datetimeFigureOut">
              <a:rPr lang="ru-RU" smtClean="0"/>
              <a:pPr/>
              <a:t>10.03.2023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A1F8F2-0CC5-4363-8057-26137767B6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328457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80245-76A0-4F5A-B328-A91E04F2A80C}" type="datetimeFigureOut">
              <a:rPr lang="ru-RU" smtClean="0"/>
              <a:pPr/>
              <a:t>10.03.2023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56894-0D9F-4F8C-A7F1-4FD7017F627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958430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80245-76A0-4F5A-B328-A91E04F2A80C}" type="datetimeFigureOut">
              <a:rPr lang="ru-RU" smtClean="0"/>
              <a:pPr/>
              <a:t>10.03.2023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56894-0D9F-4F8C-A7F1-4FD7017F627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274697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80245-76A0-4F5A-B328-A91E04F2A80C}" type="datetimeFigureOut">
              <a:rPr lang="ru-RU" smtClean="0"/>
              <a:pPr/>
              <a:t>10.03.2023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56894-0D9F-4F8C-A7F1-4FD7017F627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47255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80245-76A0-4F5A-B328-A91E04F2A80C}" type="datetimeFigureOut">
              <a:rPr lang="ru-RU" smtClean="0"/>
              <a:pPr/>
              <a:t>10.03.2023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56894-0D9F-4F8C-A7F1-4FD7017F627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007067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80245-76A0-4F5A-B328-A91E04F2A80C}" type="datetimeFigureOut">
              <a:rPr lang="ru-RU" smtClean="0"/>
              <a:pPr/>
              <a:t>10.03.2023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56894-0D9F-4F8C-A7F1-4FD7017F627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418380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80245-76A0-4F5A-B328-A91E04F2A80C}" type="datetimeFigureOut">
              <a:rPr lang="ru-RU" smtClean="0"/>
              <a:pPr/>
              <a:t>10.03.2023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56894-0D9F-4F8C-A7F1-4FD7017F627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843244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80245-76A0-4F5A-B328-A91E04F2A80C}" type="datetimeFigureOut">
              <a:rPr lang="ru-RU" smtClean="0"/>
              <a:pPr/>
              <a:t>10.03.2023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56894-0D9F-4F8C-A7F1-4FD7017F627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572262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80245-76A0-4F5A-B328-A91E04F2A80C}" type="datetimeFigureOut">
              <a:rPr lang="ru-RU" smtClean="0"/>
              <a:pPr/>
              <a:t>10.03.2023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56894-0D9F-4F8C-A7F1-4FD7017F627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821455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80245-76A0-4F5A-B328-A91E04F2A80C}" type="datetimeFigureOut">
              <a:rPr lang="ru-RU" smtClean="0"/>
              <a:pPr/>
              <a:t>10.03.2023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56894-0D9F-4F8C-A7F1-4FD7017F627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709087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80245-76A0-4F5A-B328-A91E04F2A80C}" type="datetimeFigureOut">
              <a:rPr lang="ru-RU" smtClean="0"/>
              <a:pPr/>
              <a:t>10.03.2023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56894-0D9F-4F8C-A7F1-4FD7017F627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12644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80245-76A0-4F5A-B328-A91E04F2A80C}" type="datetimeFigureOut">
              <a:rPr lang="ru-RU" smtClean="0"/>
              <a:pPr/>
              <a:t>10.03.2023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56894-0D9F-4F8C-A7F1-4FD7017F627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24813796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80245-76A0-4F5A-B328-A91E04F2A80C}" type="datetimeFigureOut">
              <a:rPr lang="ru-RU" smtClean="0"/>
              <a:pPr/>
              <a:t>10.03.2023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56894-0D9F-4F8C-A7F1-4FD7017F627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015016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80245-76A0-4F5A-B328-A91E04F2A80C}" type="datetimeFigureOut">
              <a:rPr lang="ru-RU" smtClean="0"/>
              <a:pPr/>
              <a:t>10.03.2023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56894-0D9F-4F8C-A7F1-4FD7017F627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30711676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80245-76A0-4F5A-B328-A91E04F2A80C}" type="datetimeFigureOut">
              <a:rPr lang="ru-RU" smtClean="0"/>
              <a:pPr/>
              <a:t>10.03.2023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56894-0D9F-4F8C-A7F1-4FD7017F627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880440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80245-76A0-4F5A-B328-A91E04F2A80C}" type="datetimeFigureOut">
              <a:rPr lang="ru-RU" smtClean="0"/>
              <a:pPr/>
              <a:t>10.03.2023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56894-0D9F-4F8C-A7F1-4FD7017F627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365998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80245-76A0-4F5A-B328-A91E04F2A80C}" type="datetimeFigureOut">
              <a:rPr lang="ru-RU" smtClean="0"/>
              <a:pPr/>
              <a:t>10.03.2023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56894-0D9F-4F8C-A7F1-4FD7017F627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04201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880245-76A0-4F5A-B328-A91E04F2A80C}" type="datetimeFigureOut">
              <a:rPr lang="ru-RU" smtClean="0"/>
              <a:pPr/>
              <a:t>10.03.2023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E2756894-0D9F-4F8C-A7F1-4FD7017F627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079395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  <p:sldLayoutId id="2147483756" r:id="rId12"/>
    <p:sldLayoutId id="2147483757" r:id="rId13"/>
    <p:sldLayoutId id="2147483758" r:id="rId14"/>
    <p:sldLayoutId id="2147483759" r:id="rId15"/>
    <p:sldLayoutId id="214748376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857224" y="2000240"/>
            <a:ext cx="6286544" cy="707886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рофессиональная деятельность молодых педагогов  ДОУ№32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0" y="0"/>
            <a:ext cx="7072362" cy="92333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Муниципальное бюджетное дошкольное образовательное учреждение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детский сад комбинированного вида № 32 "Непоседы"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Бугульминского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муниципального района Республики Татарстан 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Ruslan\Desktop\В России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14612" y="3214686"/>
            <a:ext cx="2832309" cy="283230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1472" y="285728"/>
            <a:ext cx="642942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Опыт работы наставника с молодым специалистом в ДОУ</a:t>
            </a:r>
          </a:p>
          <a:p>
            <a:pPr algn="ctr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Наставник  в МБДОУ №32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Аксенова Альбина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Рифовна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, педагог со стажем более 20 лет, с высшим образованием, 1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кв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категории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Ruslan\Downloads\IMG_20221216_132719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1916888" y="2155022"/>
            <a:ext cx="3357586" cy="447678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85786" y="357166"/>
            <a:ext cx="662473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 «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Наставничество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— Отношения, в которых опытный или более сведущий человек помогает менее опытному или менее сведущему усвоить определенные компетенции.                                                                                                </a:t>
            </a:r>
          </a:p>
          <a:p>
            <a:pPr algn="r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Цель наставничества : формирование профессиональной деятельности молодого специалиста дошкольного учреждения в работе с детьми дошкольного возраста.</a:t>
            </a:r>
          </a:p>
        </p:txBody>
      </p:sp>
      <p:pic>
        <p:nvPicPr>
          <p:cNvPr id="1026" name="Picture 2" descr="C:\Users\Пользователь\Desktop\IMG_20230206_105742_1.jpg"/>
          <p:cNvPicPr>
            <a:picLocks noChangeAspect="1" noChangeArrowheads="1"/>
          </p:cNvPicPr>
          <p:nvPr/>
        </p:nvPicPr>
        <p:blipFill>
          <a:blip r:embed="rId2" cstate="print"/>
          <a:srcRect b="12452"/>
          <a:stretch>
            <a:fillRect/>
          </a:stretch>
        </p:blipFill>
        <p:spPr bwMode="auto">
          <a:xfrm>
            <a:off x="2214546" y="2500306"/>
            <a:ext cx="3442134" cy="40180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188640"/>
            <a:ext cx="62646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Методическое сопровождение деятельности молодых специалистов.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Users\Ruslan\Downloads\IMG_20230201_115413_1.jpg"/>
          <p:cNvPicPr>
            <a:picLocks noChangeAspect="1" noChangeArrowheads="1"/>
          </p:cNvPicPr>
          <p:nvPr/>
        </p:nvPicPr>
        <p:blipFill>
          <a:blip r:embed="rId2" cstate="print"/>
          <a:srcRect b="5882"/>
          <a:stretch>
            <a:fillRect/>
          </a:stretch>
        </p:blipFill>
        <p:spPr bwMode="auto">
          <a:xfrm rot="10800000">
            <a:off x="571471" y="1285860"/>
            <a:ext cx="6173437" cy="435771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/>
        </p:nvGraphicFramePr>
        <p:xfrm>
          <a:off x="857224" y="428604"/>
          <a:ext cx="6762776" cy="50323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714356"/>
            <a:ext cx="91440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Анкета молодого специалиста </a:t>
            </a:r>
          </a:p>
          <a:p>
            <a:pPr marL="342900" indent="-342900"/>
            <a:r>
              <a:rPr lang="ru-RU" dirty="0" smtClean="0"/>
              <a:t>     </a:t>
            </a:r>
          </a:p>
          <a:p>
            <a:pPr marL="342900" indent="-342900" algn="just"/>
            <a:r>
              <a:rPr lang="ru-RU" dirty="0" smtClean="0"/>
              <a:t> 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1.Почему Вы выбрали профессию воспитателя? Чем она для Вас привлекательна?________________________________________________________</a:t>
            </a:r>
          </a:p>
          <a:p>
            <a:pPr marL="342900" indent="-342900"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2.Как Вы оцениваете различные стороны своей профессиональной подготовки? _______________________________________________________________________</a:t>
            </a:r>
          </a:p>
          <a:p>
            <a:pPr marL="342900" indent="-342900"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3.С какими трудностями Вы столкнулись в работе? В какой помощи Вы больше всего нуждаетесь? __________________________________ ________________</a:t>
            </a:r>
          </a:p>
          <a:p>
            <a:pPr marL="342900" indent="-342900"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4. Как Вы оцениваете свои взаимоотношения с педагогическим коллективом? _______________________________________________________________________</a:t>
            </a:r>
          </a:p>
          <a:p>
            <a:pPr marL="342900" indent="-342900"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5.Какие задачи Вы ставите перед собой в ближайшее время? _______________________________________________________________________</a:t>
            </a:r>
          </a:p>
          <a:p>
            <a:pPr marL="342900" indent="-342900"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6.Каковы Ваши профессиональные планы на будущее? _______________________________________________________________________</a:t>
            </a:r>
          </a:p>
          <a:p>
            <a:pPr marL="342900" indent="-342900"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7. Если бы Вам представилась возможность вновь выбрать профессию, стали бы Вы воспитателем? ____________________________ _______________________</a:t>
            </a:r>
          </a:p>
          <a:p>
            <a:pPr marL="342900" indent="-342900"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8. Что Вас привлекает в работе коллектива: - новизна деятельности - условия работы________________________________________________________________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332656"/>
            <a:ext cx="69847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Анкетирование молодого специалиста для выявления затруднений в работе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C:\Users\Ruslan\Downloads\IMG_20230201_115231_1.jpg"/>
          <p:cNvPicPr>
            <a:picLocks noChangeAspect="1" noChangeArrowheads="1"/>
          </p:cNvPicPr>
          <p:nvPr/>
        </p:nvPicPr>
        <p:blipFill>
          <a:blip r:embed="rId2" cstate="print"/>
          <a:srcRect b="6827"/>
          <a:stretch>
            <a:fillRect/>
          </a:stretch>
        </p:blipFill>
        <p:spPr bwMode="auto">
          <a:xfrm>
            <a:off x="714348" y="1357298"/>
            <a:ext cx="6542700" cy="45720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7158" y="285728"/>
            <a:ext cx="750099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Диагностическая карта оценки навыков молодого воспитателя 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Молодой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воспитатель___________________________________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Наставник: ________________________________________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Инструкция: Оцените навыки молодого воспитателя по шкале: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 – высокий уровень развития;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 – средний уровень развития;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 – развитие навыка не проявляется.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Подсчет баллов: поставьте галочку в столбце с цифрой, которая соответствует уровню развития навыка. Интерпретация: посчитайте все галочки по каждому блоку навыков. Большинство выборов по шкале – уровень развития у навыка. Запишите вывод в конце карты.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357157" y="3429000"/>
          <a:ext cx="6929487" cy="3161472"/>
        </p:xfrm>
        <a:graphic>
          <a:graphicData uri="http://schemas.openxmlformats.org/drawingml/2006/table">
            <a:tbl>
              <a:tblPr/>
              <a:tblGrid>
                <a:gridCol w="457761"/>
                <a:gridCol w="5053004"/>
                <a:gridCol w="480819"/>
                <a:gridCol w="480819"/>
                <a:gridCol w="457084"/>
              </a:tblGrid>
              <a:tr h="197592"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№ </a:t>
                      </a:r>
                    </a:p>
                  </a:txBody>
                  <a:tcPr marL="64432" marR="644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                                  </a:t>
                      </a:r>
                      <a:r>
                        <a:rPr lang="ru-RU" sz="1100" b="1">
                          <a:latin typeface="Times New Roman"/>
                          <a:ea typeface="Times New Roman"/>
                          <a:cs typeface="Times New Roman"/>
                        </a:rPr>
                        <a:t>Прогностические навыки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432" marR="644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marL="64432" marR="644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759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64432" marR="644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64432" marR="644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64432" marR="644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277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64432" marR="644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Осознает цель своей деятельности в виде программы личностных качеств, которые должны быть сформированы в каждом ребенке в процессе усвоения содержания ООП ДО</a:t>
                      </a:r>
                    </a:p>
                  </a:txBody>
                  <a:tcPr marL="64432" marR="644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432" marR="644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432" marR="644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432" marR="644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036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64432" marR="644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Умеет проектировать и планировать развитие личных качеств ребенка в соответствии с периодами воспитательно-образовательного процесса по основным направлениям воспитания и обучения, которые прописаны в ООП ДО</a:t>
                      </a:r>
                    </a:p>
                  </a:txBody>
                  <a:tcPr marL="64432" marR="644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432" marR="644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432" marR="644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432" marR="644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518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64432" marR="644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Умеет отбирать наиболее важный материал по усвоению каждой образовательной области ООП ДО</a:t>
                      </a:r>
                    </a:p>
                  </a:txBody>
                  <a:tcPr marL="64432" marR="644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432" marR="644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432" marR="644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432" marR="644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277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64432" marR="644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Умеет отбирать дидактический материал и организовывать развивающую предметно пространственную среду по интересам и возрасту детей</a:t>
                      </a:r>
                    </a:p>
                  </a:txBody>
                  <a:tcPr marL="64432" marR="644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432" marR="644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432" marR="644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432" marR="644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518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</a:p>
                  </a:txBody>
                  <a:tcPr marL="64432" marR="644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Умеет планировать деятельность детей и не нарушать свободу выбора ребенка</a:t>
                      </a:r>
                    </a:p>
                  </a:txBody>
                  <a:tcPr marL="64432" marR="644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432" marR="644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432" marR="644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432" marR="644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C:\Users\Ruslan\Downloads\IMG_20230209_201412.jpg"/>
          <p:cNvPicPr>
            <a:picLocks noChangeAspect="1" noChangeArrowheads="1"/>
          </p:cNvPicPr>
          <p:nvPr/>
        </p:nvPicPr>
        <p:blipFill>
          <a:blip r:embed="rId2" cstate="print"/>
          <a:srcRect b="18750"/>
          <a:stretch>
            <a:fillRect/>
          </a:stretch>
        </p:blipFill>
        <p:spPr bwMode="auto">
          <a:xfrm>
            <a:off x="0" y="0"/>
            <a:ext cx="9144000" cy="4572008"/>
          </a:xfrm>
          <a:prstGeom prst="rect">
            <a:avLst/>
          </a:prstGeom>
          <a:noFill/>
        </p:spPr>
      </p:pic>
      <p:pic>
        <p:nvPicPr>
          <p:cNvPr id="31748" name="Picture 4" descr="C:\Users\Ruslan\Downloads\IMG_20230209_201517.jpg"/>
          <p:cNvPicPr>
            <a:picLocks noChangeAspect="1" noChangeArrowheads="1"/>
          </p:cNvPicPr>
          <p:nvPr/>
        </p:nvPicPr>
        <p:blipFill>
          <a:blip r:embed="rId3" cstate="print"/>
          <a:srcRect t="11905" b="57143"/>
          <a:stretch>
            <a:fillRect/>
          </a:stretch>
        </p:blipFill>
        <p:spPr bwMode="auto">
          <a:xfrm>
            <a:off x="0" y="4429132"/>
            <a:ext cx="9144000" cy="24288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0"/>
            <a:ext cx="705678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Этапы развития наставничества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1- «Я расскажу, а ты послушай»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2- «Я покажу - ты повтори»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3- «Мы вместе сделаем, так лучше»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4 - Затем один ты сотвори, а я тебе лишь подскажу: советом, делом помогу.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5 - Сделай сам и расскажи, коллегам опыт покажи.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Ruslan\Downloads\IMG_20230201_112652_1.jpg"/>
          <p:cNvPicPr>
            <a:picLocks noChangeAspect="1" noChangeArrowheads="1"/>
          </p:cNvPicPr>
          <p:nvPr/>
        </p:nvPicPr>
        <p:blipFill>
          <a:blip r:embed="rId2" cstate="print"/>
          <a:srcRect t="12500" b="11458"/>
          <a:stretch>
            <a:fillRect/>
          </a:stretch>
        </p:blipFill>
        <p:spPr bwMode="auto">
          <a:xfrm>
            <a:off x="1643042" y="2285992"/>
            <a:ext cx="3786196" cy="383880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Ruslan\Downloads\IMG_20221216_132955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1381103" y="190478"/>
            <a:ext cx="4857784" cy="6477045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428728" y="285728"/>
            <a:ext cx="4572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Обучающие семинары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23728" y="260648"/>
            <a:ext cx="448103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Участие в муниципальных конкурсах</a:t>
            </a:r>
          </a:p>
          <a:p>
            <a:pPr algn="ctr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Конкурс молодых педагогов «Открытие»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Ruslan\Downloads\IMG_023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7620" y="1643050"/>
            <a:ext cx="4500562" cy="3000375"/>
          </a:xfrm>
          <a:prstGeom prst="rect">
            <a:avLst/>
          </a:prstGeom>
          <a:noFill/>
        </p:spPr>
      </p:pic>
      <p:pic>
        <p:nvPicPr>
          <p:cNvPr id="1027" name="Picture 3" descr="C:\Users\Ruslan\Downloads\IMG_0218.JPG"/>
          <p:cNvPicPr>
            <a:picLocks noChangeAspect="1" noChangeArrowheads="1"/>
          </p:cNvPicPr>
          <p:nvPr/>
        </p:nvPicPr>
        <p:blipFill>
          <a:blip r:embed="rId3" cstate="print"/>
          <a:srcRect r="23596"/>
          <a:stretch>
            <a:fillRect/>
          </a:stretch>
        </p:blipFill>
        <p:spPr bwMode="auto">
          <a:xfrm>
            <a:off x="1857356" y="4000504"/>
            <a:ext cx="3029255" cy="2643182"/>
          </a:xfrm>
          <a:prstGeom prst="rect">
            <a:avLst/>
          </a:prstGeom>
          <a:noFill/>
        </p:spPr>
      </p:pic>
      <p:pic>
        <p:nvPicPr>
          <p:cNvPr id="1028" name="Picture 4" descr="C:\Users\Ruslan\Downloads\IMG_009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1428736"/>
            <a:ext cx="3500430" cy="23336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07704" y="260648"/>
            <a:ext cx="417312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Участие в муниципальных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конкурсах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«В лабиринте педагогических идей»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Пользователь\Desktop\мм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340768"/>
            <a:ext cx="6144683" cy="4608512"/>
          </a:xfrm>
          <a:prstGeom prst="rect">
            <a:avLst/>
          </a:prstGeom>
          <a:noFill/>
        </p:spPr>
      </p:pic>
      <p:pic>
        <p:nvPicPr>
          <p:cNvPr id="1027" name="Picture 3" descr="C:\Users\Пользователь\Desktop\мм.jpg"/>
          <p:cNvPicPr>
            <a:picLocks noChangeAspect="1" noChangeArrowheads="1"/>
          </p:cNvPicPr>
          <p:nvPr/>
        </p:nvPicPr>
        <p:blipFill>
          <a:blip r:embed="rId3" cstate="print"/>
          <a:srcRect l="8196" r="11484"/>
          <a:stretch>
            <a:fillRect/>
          </a:stretch>
        </p:blipFill>
        <p:spPr bwMode="auto">
          <a:xfrm>
            <a:off x="6660232" y="1052736"/>
            <a:ext cx="1966787" cy="2448672"/>
          </a:xfrm>
          <a:prstGeom prst="rect">
            <a:avLst/>
          </a:prstGeom>
          <a:noFill/>
        </p:spPr>
      </p:pic>
      <p:pic>
        <p:nvPicPr>
          <p:cNvPr id="5" name="Рисунок 4" descr="C:\Users\Пользователь\Desktop\мм.jpg"/>
          <p:cNvPicPr/>
          <p:nvPr/>
        </p:nvPicPr>
        <p:blipFill>
          <a:blip r:embed="rId4" cstate="print"/>
          <a:srcRect l="3396" r="6038"/>
          <a:stretch>
            <a:fillRect/>
          </a:stretch>
        </p:blipFill>
        <p:spPr bwMode="auto">
          <a:xfrm>
            <a:off x="6660232" y="3645024"/>
            <a:ext cx="2088232" cy="252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1899</TotalTime>
  <Words>388</Words>
  <Application>Microsoft Office PowerPoint</Application>
  <PresentationFormat>Экран (4:3)</PresentationFormat>
  <Paragraphs>61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Грань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Проектно-исследовательская деятельность в начальной школе.</dc:title>
  <dc:creator>атто</dc:creator>
  <cp:lastModifiedBy>Пользователь</cp:lastModifiedBy>
  <cp:revision>153</cp:revision>
  <dcterms:created xsi:type="dcterms:W3CDTF">2014-04-04T11:42:13Z</dcterms:created>
  <dcterms:modified xsi:type="dcterms:W3CDTF">2023-03-10T10:52:56Z</dcterms:modified>
</cp:coreProperties>
</file>